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936" y="1792224"/>
            <a:ext cx="1933955" cy="35051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39" y="2220467"/>
            <a:ext cx="1630679" cy="2758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3936" y="1792224"/>
            <a:ext cx="1933955" cy="35051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0240" y="2220467"/>
            <a:ext cx="1630679" cy="27584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6695" y="2523743"/>
            <a:ext cx="3447287" cy="3505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5607" y="1837458"/>
            <a:ext cx="636718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43911" y="2595372"/>
            <a:ext cx="5370830" cy="471170"/>
            <a:chOff x="2343911" y="2595372"/>
            <a:chExt cx="5370830" cy="471170"/>
          </a:xfrm>
        </p:grpSpPr>
        <p:sp>
          <p:nvSpPr>
            <p:cNvPr id="4" name="object 4"/>
            <p:cNvSpPr/>
            <p:nvPr/>
          </p:nvSpPr>
          <p:spPr>
            <a:xfrm>
              <a:off x="2406395" y="2628900"/>
              <a:ext cx="1161415" cy="367665"/>
            </a:xfrm>
            <a:custGeom>
              <a:avLst/>
              <a:gdLst/>
              <a:ahLst/>
              <a:cxnLst/>
              <a:rect l="l" t="t" r="r" b="b"/>
              <a:pathLst>
                <a:path w="1161414" h="367664">
                  <a:moveTo>
                    <a:pt x="477012" y="367284"/>
                  </a:moveTo>
                  <a:lnTo>
                    <a:pt x="427291" y="357639"/>
                  </a:lnTo>
                  <a:lnTo>
                    <a:pt x="387477" y="330136"/>
                  </a:lnTo>
                  <a:lnTo>
                    <a:pt x="361926" y="284940"/>
                  </a:lnTo>
                  <a:lnTo>
                    <a:pt x="354449" y="247316"/>
                  </a:lnTo>
                  <a:lnTo>
                    <a:pt x="353568" y="227076"/>
                  </a:lnTo>
                  <a:lnTo>
                    <a:pt x="355592" y="195667"/>
                  </a:lnTo>
                  <a:lnTo>
                    <a:pt x="372213" y="143708"/>
                  </a:lnTo>
                  <a:lnTo>
                    <a:pt x="404812" y="107442"/>
                  </a:lnTo>
                  <a:lnTo>
                    <a:pt x="450532" y="89154"/>
                  </a:lnTo>
                  <a:lnTo>
                    <a:pt x="478536" y="86868"/>
                  </a:lnTo>
                  <a:lnTo>
                    <a:pt x="505682" y="89154"/>
                  </a:lnTo>
                  <a:lnTo>
                    <a:pt x="529971" y="96012"/>
                  </a:lnTo>
                  <a:lnTo>
                    <a:pt x="551402" y="107442"/>
                  </a:lnTo>
                  <a:lnTo>
                    <a:pt x="566438" y="120396"/>
                  </a:lnTo>
                  <a:lnTo>
                    <a:pt x="477012" y="120396"/>
                  </a:lnTo>
                  <a:lnTo>
                    <a:pt x="458485" y="122110"/>
                  </a:lnTo>
                  <a:lnTo>
                    <a:pt x="416052" y="147828"/>
                  </a:lnTo>
                  <a:lnTo>
                    <a:pt x="397406" y="202263"/>
                  </a:lnTo>
                  <a:lnTo>
                    <a:pt x="396240" y="227076"/>
                  </a:lnTo>
                  <a:lnTo>
                    <a:pt x="397430" y="251031"/>
                  </a:lnTo>
                  <a:lnTo>
                    <a:pt x="407812" y="290941"/>
                  </a:lnTo>
                  <a:lnTo>
                    <a:pt x="442912" y="326898"/>
                  </a:lnTo>
                  <a:lnTo>
                    <a:pt x="478536" y="333756"/>
                  </a:lnTo>
                  <a:lnTo>
                    <a:pt x="566433" y="333756"/>
                  </a:lnTo>
                  <a:lnTo>
                    <a:pt x="551378" y="346710"/>
                  </a:lnTo>
                  <a:lnTo>
                    <a:pt x="529780" y="358140"/>
                  </a:lnTo>
                  <a:lnTo>
                    <a:pt x="505039" y="364998"/>
                  </a:lnTo>
                  <a:lnTo>
                    <a:pt x="477012" y="367284"/>
                  </a:lnTo>
                  <a:close/>
                </a:path>
                <a:path w="1161414" h="367664">
                  <a:moveTo>
                    <a:pt x="566433" y="333756"/>
                  </a:moveTo>
                  <a:lnTo>
                    <a:pt x="478536" y="333756"/>
                  </a:lnTo>
                  <a:lnTo>
                    <a:pt x="497062" y="332041"/>
                  </a:lnTo>
                  <a:lnTo>
                    <a:pt x="513588" y="326898"/>
                  </a:lnTo>
                  <a:lnTo>
                    <a:pt x="548616" y="291155"/>
                  </a:lnTo>
                  <a:lnTo>
                    <a:pt x="559427" y="251674"/>
                  </a:lnTo>
                  <a:lnTo>
                    <a:pt x="560832" y="227076"/>
                  </a:lnTo>
                  <a:lnTo>
                    <a:pt x="559427" y="202477"/>
                  </a:lnTo>
                  <a:lnTo>
                    <a:pt x="548616" y="162996"/>
                  </a:lnTo>
                  <a:lnTo>
                    <a:pt x="513397" y="127254"/>
                  </a:lnTo>
                  <a:lnTo>
                    <a:pt x="477012" y="120396"/>
                  </a:lnTo>
                  <a:lnTo>
                    <a:pt x="566438" y="120396"/>
                  </a:lnTo>
                  <a:lnTo>
                    <a:pt x="594741" y="168402"/>
                  </a:lnTo>
                  <a:lnTo>
                    <a:pt x="603504" y="227076"/>
                  </a:lnTo>
                  <a:lnTo>
                    <a:pt x="601265" y="258270"/>
                  </a:lnTo>
                  <a:lnTo>
                    <a:pt x="594741" y="285750"/>
                  </a:lnTo>
                  <a:lnTo>
                    <a:pt x="584215" y="309800"/>
                  </a:lnTo>
                  <a:lnTo>
                    <a:pt x="569976" y="330708"/>
                  </a:lnTo>
                  <a:lnTo>
                    <a:pt x="566433" y="333756"/>
                  </a:lnTo>
                  <a:close/>
                </a:path>
                <a:path w="1161414" h="367664">
                  <a:moveTo>
                    <a:pt x="771144" y="367284"/>
                  </a:moveTo>
                  <a:lnTo>
                    <a:pt x="727519" y="361569"/>
                  </a:lnTo>
                  <a:lnTo>
                    <a:pt x="685585" y="330374"/>
                  </a:lnTo>
                  <a:lnTo>
                    <a:pt x="673536" y="292560"/>
                  </a:lnTo>
                  <a:lnTo>
                    <a:pt x="672084" y="268224"/>
                  </a:lnTo>
                  <a:lnTo>
                    <a:pt x="672084" y="91440"/>
                  </a:lnTo>
                  <a:lnTo>
                    <a:pt x="713232" y="91440"/>
                  </a:lnTo>
                  <a:lnTo>
                    <a:pt x="713315" y="268224"/>
                  </a:lnTo>
                  <a:lnTo>
                    <a:pt x="714113" y="282702"/>
                  </a:lnTo>
                  <a:lnTo>
                    <a:pt x="737354" y="324111"/>
                  </a:lnTo>
                  <a:lnTo>
                    <a:pt x="775716" y="333756"/>
                  </a:lnTo>
                  <a:lnTo>
                    <a:pt x="851339" y="333756"/>
                  </a:lnTo>
                  <a:lnTo>
                    <a:pt x="849939" y="335827"/>
                  </a:lnTo>
                  <a:lnTo>
                    <a:pt x="810363" y="361497"/>
                  </a:lnTo>
                  <a:lnTo>
                    <a:pt x="784788" y="366688"/>
                  </a:lnTo>
                  <a:lnTo>
                    <a:pt x="771144" y="367284"/>
                  </a:lnTo>
                  <a:close/>
                </a:path>
                <a:path w="1161414" h="367664">
                  <a:moveTo>
                    <a:pt x="851339" y="333756"/>
                  </a:moveTo>
                  <a:lnTo>
                    <a:pt x="775716" y="333756"/>
                  </a:lnTo>
                  <a:lnTo>
                    <a:pt x="795766" y="332303"/>
                  </a:lnTo>
                  <a:lnTo>
                    <a:pt x="812673" y="327850"/>
                  </a:lnTo>
                  <a:lnTo>
                    <a:pt x="847082" y="296179"/>
                  </a:lnTo>
                  <a:lnTo>
                    <a:pt x="856845" y="258365"/>
                  </a:lnTo>
                  <a:lnTo>
                    <a:pt x="858012" y="233172"/>
                  </a:lnTo>
                  <a:lnTo>
                    <a:pt x="858012" y="91440"/>
                  </a:lnTo>
                  <a:lnTo>
                    <a:pt x="899160" y="91440"/>
                  </a:lnTo>
                  <a:lnTo>
                    <a:pt x="899160" y="326136"/>
                  </a:lnTo>
                  <a:lnTo>
                    <a:pt x="856488" y="326136"/>
                  </a:lnTo>
                  <a:lnTo>
                    <a:pt x="851339" y="333756"/>
                  </a:lnTo>
                  <a:close/>
                </a:path>
                <a:path w="1161414" h="367664">
                  <a:moveTo>
                    <a:pt x="899160" y="362712"/>
                  </a:moveTo>
                  <a:lnTo>
                    <a:pt x="865632" y="362712"/>
                  </a:lnTo>
                  <a:lnTo>
                    <a:pt x="859536" y="326136"/>
                  </a:lnTo>
                  <a:lnTo>
                    <a:pt x="899160" y="326136"/>
                  </a:lnTo>
                  <a:lnTo>
                    <a:pt x="899160" y="362712"/>
                  </a:lnTo>
                  <a:close/>
                </a:path>
                <a:path w="1161414" h="367664">
                  <a:moveTo>
                    <a:pt x="1146718" y="333756"/>
                  </a:moveTo>
                  <a:lnTo>
                    <a:pt x="1054608" y="333756"/>
                  </a:lnTo>
                  <a:lnTo>
                    <a:pt x="1069728" y="333160"/>
                  </a:lnTo>
                  <a:lnTo>
                    <a:pt x="1082992" y="331279"/>
                  </a:lnTo>
                  <a:lnTo>
                    <a:pt x="1117092" y="310705"/>
                  </a:lnTo>
                  <a:lnTo>
                    <a:pt x="1121664" y="292608"/>
                  </a:lnTo>
                  <a:lnTo>
                    <a:pt x="1120806" y="284892"/>
                  </a:lnTo>
                  <a:lnTo>
                    <a:pt x="1087564" y="252603"/>
                  </a:lnTo>
                  <a:lnTo>
                    <a:pt x="1036605" y="231147"/>
                  </a:lnTo>
                  <a:lnTo>
                    <a:pt x="1021461" y="224980"/>
                  </a:lnTo>
                  <a:lnTo>
                    <a:pt x="986028" y="202311"/>
                  </a:lnTo>
                  <a:lnTo>
                    <a:pt x="976884" y="188976"/>
                  </a:lnTo>
                  <a:lnTo>
                    <a:pt x="972883" y="182713"/>
                  </a:lnTo>
                  <a:lnTo>
                    <a:pt x="970026" y="175450"/>
                  </a:lnTo>
                  <a:lnTo>
                    <a:pt x="968311" y="167330"/>
                  </a:lnTo>
                  <a:lnTo>
                    <a:pt x="967740" y="158496"/>
                  </a:lnTo>
                  <a:lnTo>
                    <a:pt x="969454" y="142446"/>
                  </a:lnTo>
                  <a:lnTo>
                    <a:pt x="995172" y="105156"/>
                  </a:lnTo>
                  <a:lnTo>
                    <a:pt x="1047250" y="88011"/>
                  </a:lnTo>
                  <a:lnTo>
                    <a:pt x="1069848" y="86868"/>
                  </a:lnTo>
                  <a:lnTo>
                    <a:pt x="1091541" y="87772"/>
                  </a:lnTo>
                  <a:lnTo>
                    <a:pt x="1113091" y="90678"/>
                  </a:lnTo>
                  <a:lnTo>
                    <a:pt x="1134356" y="95869"/>
                  </a:lnTo>
                  <a:lnTo>
                    <a:pt x="1155192" y="103632"/>
                  </a:lnTo>
                  <a:lnTo>
                    <a:pt x="1147572" y="120396"/>
                  </a:lnTo>
                  <a:lnTo>
                    <a:pt x="1066800" y="120396"/>
                  </a:lnTo>
                  <a:lnTo>
                    <a:pt x="1052822" y="120967"/>
                  </a:lnTo>
                  <a:lnTo>
                    <a:pt x="1015722" y="134659"/>
                  </a:lnTo>
                  <a:lnTo>
                    <a:pt x="1007364" y="155448"/>
                  </a:lnTo>
                  <a:lnTo>
                    <a:pt x="1007364" y="161544"/>
                  </a:lnTo>
                  <a:lnTo>
                    <a:pt x="1008888" y="169164"/>
                  </a:lnTo>
                  <a:lnTo>
                    <a:pt x="1013460" y="173736"/>
                  </a:lnTo>
                  <a:lnTo>
                    <a:pt x="1016508" y="178308"/>
                  </a:lnTo>
                  <a:lnTo>
                    <a:pt x="1062394" y="202477"/>
                  </a:lnTo>
                  <a:lnTo>
                    <a:pt x="1101018" y="217050"/>
                  </a:lnTo>
                  <a:lnTo>
                    <a:pt x="1119187" y="225742"/>
                  </a:lnTo>
                  <a:lnTo>
                    <a:pt x="1151643" y="253531"/>
                  </a:lnTo>
                  <a:lnTo>
                    <a:pt x="1161288" y="288036"/>
                  </a:lnTo>
                  <a:lnTo>
                    <a:pt x="1159549" y="306324"/>
                  </a:lnTo>
                  <a:lnTo>
                    <a:pt x="1154239" y="322326"/>
                  </a:lnTo>
                  <a:lnTo>
                    <a:pt x="1146718" y="333756"/>
                  </a:lnTo>
                  <a:close/>
                </a:path>
                <a:path w="1161414" h="367664">
                  <a:moveTo>
                    <a:pt x="1139952" y="137160"/>
                  </a:moveTo>
                  <a:lnTo>
                    <a:pt x="1120592" y="130040"/>
                  </a:lnTo>
                  <a:lnTo>
                    <a:pt x="1101661" y="124777"/>
                  </a:lnTo>
                  <a:lnTo>
                    <a:pt x="1083587" y="121515"/>
                  </a:lnTo>
                  <a:lnTo>
                    <a:pt x="1066800" y="120396"/>
                  </a:lnTo>
                  <a:lnTo>
                    <a:pt x="1147572" y="120396"/>
                  </a:lnTo>
                  <a:lnTo>
                    <a:pt x="1139952" y="137160"/>
                  </a:lnTo>
                  <a:close/>
                </a:path>
                <a:path w="1161414" h="367664">
                  <a:moveTo>
                    <a:pt x="1053084" y="367284"/>
                  </a:moveTo>
                  <a:lnTo>
                    <a:pt x="1027985" y="366164"/>
                  </a:lnTo>
                  <a:lnTo>
                    <a:pt x="1005459" y="362902"/>
                  </a:lnTo>
                  <a:lnTo>
                    <a:pt x="985789" y="357639"/>
                  </a:lnTo>
                  <a:lnTo>
                    <a:pt x="969264" y="350520"/>
                  </a:lnTo>
                  <a:lnTo>
                    <a:pt x="969264" y="312420"/>
                  </a:lnTo>
                  <a:lnTo>
                    <a:pt x="978908" y="316944"/>
                  </a:lnTo>
                  <a:lnTo>
                    <a:pt x="989266" y="321183"/>
                  </a:lnTo>
                  <a:lnTo>
                    <a:pt x="1033081" y="332422"/>
                  </a:lnTo>
                  <a:lnTo>
                    <a:pt x="1054608" y="333756"/>
                  </a:lnTo>
                  <a:lnTo>
                    <a:pt x="1146718" y="333756"/>
                  </a:lnTo>
                  <a:lnTo>
                    <a:pt x="1145214" y="336042"/>
                  </a:lnTo>
                  <a:lnTo>
                    <a:pt x="1132332" y="347472"/>
                  </a:lnTo>
                  <a:lnTo>
                    <a:pt x="1117163" y="356354"/>
                  </a:lnTo>
                  <a:lnTo>
                    <a:pt x="1098994" y="362521"/>
                  </a:lnTo>
                  <a:lnTo>
                    <a:pt x="1077682" y="366117"/>
                  </a:lnTo>
                  <a:lnTo>
                    <a:pt x="1053084" y="367284"/>
                  </a:lnTo>
                  <a:close/>
                </a:path>
                <a:path w="1161414" h="367664">
                  <a:moveTo>
                    <a:pt x="4267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2672" y="0"/>
                  </a:lnTo>
                  <a:lnTo>
                    <a:pt x="42672" y="153924"/>
                  </a:lnTo>
                  <a:lnTo>
                    <a:pt x="274320" y="153924"/>
                  </a:lnTo>
                  <a:lnTo>
                    <a:pt x="274320" y="192024"/>
                  </a:lnTo>
                  <a:lnTo>
                    <a:pt x="42672" y="192024"/>
                  </a:lnTo>
                  <a:lnTo>
                    <a:pt x="42672" y="362712"/>
                  </a:lnTo>
                  <a:close/>
                </a:path>
                <a:path w="1161414" h="367664">
                  <a:moveTo>
                    <a:pt x="274320" y="153924"/>
                  </a:moveTo>
                  <a:lnTo>
                    <a:pt x="233172" y="153924"/>
                  </a:lnTo>
                  <a:lnTo>
                    <a:pt x="233172" y="0"/>
                  </a:lnTo>
                  <a:lnTo>
                    <a:pt x="274320" y="0"/>
                  </a:lnTo>
                  <a:lnTo>
                    <a:pt x="274320" y="153924"/>
                  </a:lnTo>
                  <a:close/>
                </a:path>
                <a:path w="1161414" h="367664">
                  <a:moveTo>
                    <a:pt x="274320" y="362712"/>
                  </a:moveTo>
                  <a:lnTo>
                    <a:pt x="233172" y="362712"/>
                  </a:lnTo>
                  <a:lnTo>
                    <a:pt x="233172" y="192024"/>
                  </a:lnTo>
                  <a:lnTo>
                    <a:pt x="274320" y="192024"/>
                  </a:lnTo>
                  <a:lnTo>
                    <a:pt x="274320" y="36271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911" y="2595372"/>
              <a:ext cx="5370575" cy="470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56103" y="3029711"/>
              <a:ext cx="5347970" cy="26034"/>
            </a:xfrm>
            <a:custGeom>
              <a:avLst/>
              <a:gdLst/>
              <a:ahLst/>
              <a:cxnLst/>
              <a:rect l="l" t="t" r="r" b="b"/>
              <a:pathLst>
                <a:path w="5347970" h="26035">
                  <a:moveTo>
                    <a:pt x="5347716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5347716" y="0"/>
                  </a:lnTo>
                  <a:lnTo>
                    <a:pt x="5347716" y="2590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406395" y="2628900"/>
            <a:ext cx="1161415" cy="367665"/>
          </a:xfrm>
          <a:custGeom>
            <a:avLst/>
            <a:gdLst/>
            <a:ahLst/>
            <a:cxnLst/>
            <a:rect l="l" t="t" r="r" b="b"/>
            <a:pathLst>
              <a:path w="1161414" h="367664">
                <a:moveTo>
                  <a:pt x="477012" y="367284"/>
                </a:moveTo>
                <a:lnTo>
                  <a:pt x="427291" y="357639"/>
                </a:lnTo>
                <a:lnTo>
                  <a:pt x="387477" y="330136"/>
                </a:lnTo>
                <a:lnTo>
                  <a:pt x="361926" y="284940"/>
                </a:lnTo>
                <a:lnTo>
                  <a:pt x="354449" y="247316"/>
                </a:lnTo>
                <a:lnTo>
                  <a:pt x="353568" y="227076"/>
                </a:lnTo>
                <a:lnTo>
                  <a:pt x="355592" y="195667"/>
                </a:lnTo>
                <a:lnTo>
                  <a:pt x="372213" y="143708"/>
                </a:lnTo>
                <a:lnTo>
                  <a:pt x="404812" y="107442"/>
                </a:lnTo>
                <a:lnTo>
                  <a:pt x="450532" y="89154"/>
                </a:lnTo>
                <a:lnTo>
                  <a:pt x="478536" y="86868"/>
                </a:lnTo>
                <a:lnTo>
                  <a:pt x="505682" y="89154"/>
                </a:lnTo>
                <a:lnTo>
                  <a:pt x="529971" y="96012"/>
                </a:lnTo>
                <a:lnTo>
                  <a:pt x="551402" y="107442"/>
                </a:lnTo>
                <a:lnTo>
                  <a:pt x="566438" y="120396"/>
                </a:lnTo>
                <a:lnTo>
                  <a:pt x="477012" y="120396"/>
                </a:lnTo>
                <a:lnTo>
                  <a:pt x="458485" y="122110"/>
                </a:lnTo>
                <a:lnTo>
                  <a:pt x="416052" y="147828"/>
                </a:lnTo>
                <a:lnTo>
                  <a:pt x="397406" y="202263"/>
                </a:lnTo>
                <a:lnTo>
                  <a:pt x="396240" y="227076"/>
                </a:lnTo>
                <a:lnTo>
                  <a:pt x="397430" y="251031"/>
                </a:lnTo>
                <a:lnTo>
                  <a:pt x="407812" y="290941"/>
                </a:lnTo>
                <a:lnTo>
                  <a:pt x="442912" y="326898"/>
                </a:lnTo>
                <a:lnTo>
                  <a:pt x="478536" y="333756"/>
                </a:lnTo>
                <a:lnTo>
                  <a:pt x="566433" y="333756"/>
                </a:lnTo>
                <a:lnTo>
                  <a:pt x="551378" y="346710"/>
                </a:lnTo>
                <a:lnTo>
                  <a:pt x="529780" y="358140"/>
                </a:lnTo>
                <a:lnTo>
                  <a:pt x="505039" y="364998"/>
                </a:lnTo>
                <a:lnTo>
                  <a:pt x="477012" y="367284"/>
                </a:lnTo>
                <a:close/>
              </a:path>
              <a:path w="1161414" h="367664">
                <a:moveTo>
                  <a:pt x="566433" y="333756"/>
                </a:moveTo>
                <a:lnTo>
                  <a:pt x="478536" y="333756"/>
                </a:lnTo>
                <a:lnTo>
                  <a:pt x="497062" y="332041"/>
                </a:lnTo>
                <a:lnTo>
                  <a:pt x="513588" y="326898"/>
                </a:lnTo>
                <a:lnTo>
                  <a:pt x="548616" y="291155"/>
                </a:lnTo>
                <a:lnTo>
                  <a:pt x="559427" y="251674"/>
                </a:lnTo>
                <a:lnTo>
                  <a:pt x="560832" y="227076"/>
                </a:lnTo>
                <a:lnTo>
                  <a:pt x="559427" y="202477"/>
                </a:lnTo>
                <a:lnTo>
                  <a:pt x="548616" y="162996"/>
                </a:lnTo>
                <a:lnTo>
                  <a:pt x="513397" y="127254"/>
                </a:lnTo>
                <a:lnTo>
                  <a:pt x="477012" y="120396"/>
                </a:lnTo>
                <a:lnTo>
                  <a:pt x="566438" y="120396"/>
                </a:lnTo>
                <a:lnTo>
                  <a:pt x="594741" y="168402"/>
                </a:lnTo>
                <a:lnTo>
                  <a:pt x="603504" y="227076"/>
                </a:lnTo>
                <a:lnTo>
                  <a:pt x="601265" y="258270"/>
                </a:lnTo>
                <a:lnTo>
                  <a:pt x="594741" y="285750"/>
                </a:lnTo>
                <a:lnTo>
                  <a:pt x="584215" y="309800"/>
                </a:lnTo>
                <a:lnTo>
                  <a:pt x="569976" y="330708"/>
                </a:lnTo>
                <a:lnTo>
                  <a:pt x="566433" y="333756"/>
                </a:lnTo>
                <a:close/>
              </a:path>
              <a:path w="1161414" h="367664">
                <a:moveTo>
                  <a:pt x="771144" y="367284"/>
                </a:moveTo>
                <a:lnTo>
                  <a:pt x="727519" y="361569"/>
                </a:lnTo>
                <a:lnTo>
                  <a:pt x="685585" y="330374"/>
                </a:lnTo>
                <a:lnTo>
                  <a:pt x="673536" y="292560"/>
                </a:lnTo>
                <a:lnTo>
                  <a:pt x="672084" y="268224"/>
                </a:lnTo>
                <a:lnTo>
                  <a:pt x="672084" y="91440"/>
                </a:lnTo>
                <a:lnTo>
                  <a:pt x="713232" y="91440"/>
                </a:lnTo>
                <a:lnTo>
                  <a:pt x="713315" y="268224"/>
                </a:lnTo>
                <a:lnTo>
                  <a:pt x="714113" y="282702"/>
                </a:lnTo>
                <a:lnTo>
                  <a:pt x="737354" y="324111"/>
                </a:lnTo>
                <a:lnTo>
                  <a:pt x="775716" y="333756"/>
                </a:lnTo>
                <a:lnTo>
                  <a:pt x="851339" y="333756"/>
                </a:lnTo>
                <a:lnTo>
                  <a:pt x="849939" y="335827"/>
                </a:lnTo>
                <a:lnTo>
                  <a:pt x="810363" y="361497"/>
                </a:lnTo>
                <a:lnTo>
                  <a:pt x="784788" y="366688"/>
                </a:lnTo>
                <a:lnTo>
                  <a:pt x="771144" y="367284"/>
                </a:lnTo>
                <a:close/>
              </a:path>
              <a:path w="1161414" h="367664">
                <a:moveTo>
                  <a:pt x="851339" y="333756"/>
                </a:moveTo>
                <a:lnTo>
                  <a:pt x="775716" y="333756"/>
                </a:lnTo>
                <a:lnTo>
                  <a:pt x="795766" y="332303"/>
                </a:lnTo>
                <a:lnTo>
                  <a:pt x="812673" y="327850"/>
                </a:lnTo>
                <a:lnTo>
                  <a:pt x="847082" y="296179"/>
                </a:lnTo>
                <a:lnTo>
                  <a:pt x="856845" y="258365"/>
                </a:lnTo>
                <a:lnTo>
                  <a:pt x="858012" y="233172"/>
                </a:lnTo>
                <a:lnTo>
                  <a:pt x="858012" y="91440"/>
                </a:lnTo>
                <a:lnTo>
                  <a:pt x="899160" y="91440"/>
                </a:lnTo>
                <a:lnTo>
                  <a:pt x="899160" y="326136"/>
                </a:lnTo>
                <a:lnTo>
                  <a:pt x="856488" y="326136"/>
                </a:lnTo>
                <a:lnTo>
                  <a:pt x="851339" y="333756"/>
                </a:lnTo>
                <a:close/>
              </a:path>
              <a:path w="1161414" h="367664">
                <a:moveTo>
                  <a:pt x="899160" y="362712"/>
                </a:moveTo>
                <a:lnTo>
                  <a:pt x="865632" y="362712"/>
                </a:lnTo>
                <a:lnTo>
                  <a:pt x="859536" y="326136"/>
                </a:lnTo>
                <a:lnTo>
                  <a:pt x="899160" y="326136"/>
                </a:lnTo>
                <a:lnTo>
                  <a:pt x="899160" y="362712"/>
                </a:lnTo>
                <a:close/>
              </a:path>
              <a:path w="1161414" h="367664">
                <a:moveTo>
                  <a:pt x="1146718" y="333756"/>
                </a:moveTo>
                <a:lnTo>
                  <a:pt x="1054608" y="333756"/>
                </a:lnTo>
                <a:lnTo>
                  <a:pt x="1069728" y="333160"/>
                </a:lnTo>
                <a:lnTo>
                  <a:pt x="1082992" y="331279"/>
                </a:lnTo>
                <a:lnTo>
                  <a:pt x="1117092" y="310705"/>
                </a:lnTo>
                <a:lnTo>
                  <a:pt x="1121664" y="292608"/>
                </a:lnTo>
                <a:lnTo>
                  <a:pt x="1120806" y="284892"/>
                </a:lnTo>
                <a:lnTo>
                  <a:pt x="1087564" y="252603"/>
                </a:lnTo>
                <a:lnTo>
                  <a:pt x="1036605" y="231147"/>
                </a:lnTo>
                <a:lnTo>
                  <a:pt x="1021461" y="224980"/>
                </a:lnTo>
                <a:lnTo>
                  <a:pt x="986028" y="202311"/>
                </a:lnTo>
                <a:lnTo>
                  <a:pt x="976884" y="188976"/>
                </a:lnTo>
                <a:lnTo>
                  <a:pt x="972883" y="182713"/>
                </a:lnTo>
                <a:lnTo>
                  <a:pt x="970026" y="175450"/>
                </a:lnTo>
                <a:lnTo>
                  <a:pt x="968311" y="167330"/>
                </a:lnTo>
                <a:lnTo>
                  <a:pt x="967740" y="158496"/>
                </a:lnTo>
                <a:lnTo>
                  <a:pt x="969454" y="142446"/>
                </a:lnTo>
                <a:lnTo>
                  <a:pt x="995172" y="105156"/>
                </a:lnTo>
                <a:lnTo>
                  <a:pt x="1047250" y="88011"/>
                </a:lnTo>
                <a:lnTo>
                  <a:pt x="1069848" y="86868"/>
                </a:lnTo>
                <a:lnTo>
                  <a:pt x="1091541" y="87772"/>
                </a:lnTo>
                <a:lnTo>
                  <a:pt x="1113091" y="90678"/>
                </a:lnTo>
                <a:lnTo>
                  <a:pt x="1134356" y="95869"/>
                </a:lnTo>
                <a:lnTo>
                  <a:pt x="1155192" y="103632"/>
                </a:lnTo>
                <a:lnTo>
                  <a:pt x="1147572" y="120396"/>
                </a:lnTo>
                <a:lnTo>
                  <a:pt x="1066800" y="120396"/>
                </a:lnTo>
                <a:lnTo>
                  <a:pt x="1052822" y="120967"/>
                </a:lnTo>
                <a:lnTo>
                  <a:pt x="1015722" y="134659"/>
                </a:lnTo>
                <a:lnTo>
                  <a:pt x="1007364" y="155448"/>
                </a:lnTo>
                <a:lnTo>
                  <a:pt x="1007364" y="161544"/>
                </a:lnTo>
                <a:lnTo>
                  <a:pt x="1008888" y="169164"/>
                </a:lnTo>
                <a:lnTo>
                  <a:pt x="1013460" y="173736"/>
                </a:lnTo>
                <a:lnTo>
                  <a:pt x="1016508" y="178308"/>
                </a:lnTo>
                <a:lnTo>
                  <a:pt x="1062394" y="202477"/>
                </a:lnTo>
                <a:lnTo>
                  <a:pt x="1101018" y="217050"/>
                </a:lnTo>
                <a:lnTo>
                  <a:pt x="1119187" y="225742"/>
                </a:lnTo>
                <a:lnTo>
                  <a:pt x="1151643" y="253531"/>
                </a:lnTo>
                <a:lnTo>
                  <a:pt x="1161288" y="288036"/>
                </a:lnTo>
                <a:lnTo>
                  <a:pt x="1159549" y="306324"/>
                </a:lnTo>
                <a:lnTo>
                  <a:pt x="1154239" y="322326"/>
                </a:lnTo>
                <a:lnTo>
                  <a:pt x="1146718" y="333756"/>
                </a:lnTo>
                <a:close/>
              </a:path>
              <a:path w="1161414" h="367664">
                <a:moveTo>
                  <a:pt x="1139952" y="137160"/>
                </a:moveTo>
                <a:lnTo>
                  <a:pt x="1120592" y="130040"/>
                </a:lnTo>
                <a:lnTo>
                  <a:pt x="1101661" y="124777"/>
                </a:lnTo>
                <a:lnTo>
                  <a:pt x="1083587" y="121515"/>
                </a:lnTo>
                <a:lnTo>
                  <a:pt x="1066800" y="120396"/>
                </a:lnTo>
                <a:lnTo>
                  <a:pt x="1147572" y="120396"/>
                </a:lnTo>
                <a:lnTo>
                  <a:pt x="1139952" y="137160"/>
                </a:lnTo>
                <a:close/>
              </a:path>
              <a:path w="1161414" h="367664">
                <a:moveTo>
                  <a:pt x="1053084" y="367284"/>
                </a:moveTo>
                <a:lnTo>
                  <a:pt x="1027985" y="366164"/>
                </a:lnTo>
                <a:lnTo>
                  <a:pt x="1005459" y="362902"/>
                </a:lnTo>
                <a:lnTo>
                  <a:pt x="985789" y="357639"/>
                </a:lnTo>
                <a:lnTo>
                  <a:pt x="969264" y="350520"/>
                </a:lnTo>
                <a:lnTo>
                  <a:pt x="969264" y="312420"/>
                </a:lnTo>
                <a:lnTo>
                  <a:pt x="978908" y="316944"/>
                </a:lnTo>
                <a:lnTo>
                  <a:pt x="989266" y="321183"/>
                </a:lnTo>
                <a:lnTo>
                  <a:pt x="1033081" y="332422"/>
                </a:lnTo>
                <a:lnTo>
                  <a:pt x="1054608" y="333756"/>
                </a:lnTo>
                <a:lnTo>
                  <a:pt x="1146718" y="333756"/>
                </a:lnTo>
                <a:lnTo>
                  <a:pt x="1145214" y="336042"/>
                </a:lnTo>
                <a:lnTo>
                  <a:pt x="1132332" y="347472"/>
                </a:lnTo>
                <a:lnTo>
                  <a:pt x="1117163" y="356354"/>
                </a:lnTo>
                <a:lnTo>
                  <a:pt x="1098994" y="362521"/>
                </a:lnTo>
                <a:lnTo>
                  <a:pt x="1077682" y="366117"/>
                </a:lnTo>
                <a:lnTo>
                  <a:pt x="1053084" y="367284"/>
                </a:lnTo>
                <a:close/>
              </a:path>
              <a:path w="1161414" h="367664">
                <a:moveTo>
                  <a:pt x="42672" y="362712"/>
                </a:moveTo>
                <a:lnTo>
                  <a:pt x="0" y="362712"/>
                </a:lnTo>
                <a:lnTo>
                  <a:pt x="0" y="0"/>
                </a:lnTo>
                <a:lnTo>
                  <a:pt x="42672" y="0"/>
                </a:lnTo>
                <a:lnTo>
                  <a:pt x="42672" y="153924"/>
                </a:lnTo>
                <a:lnTo>
                  <a:pt x="274320" y="153924"/>
                </a:lnTo>
                <a:lnTo>
                  <a:pt x="274320" y="192024"/>
                </a:lnTo>
                <a:lnTo>
                  <a:pt x="42672" y="192024"/>
                </a:lnTo>
                <a:lnTo>
                  <a:pt x="42672" y="362712"/>
                </a:lnTo>
                <a:close/>
              </a:path>
              <a:path w="1161414" h="367664">
                <a:moveTo>
                  <a:pt x="274320" y="153924"/>
                </a:moveTo>
                <a:lnTo>
                  <a:pt x="233172" y="153924"/>
                </a:lnTo>
                <a:lnTo>
                  <a:pt x="233172" y="0"/>
                </a:lnTo>
                <a:lnTo>
                  <a:pt x="274320" y="0"/>
                </a:lnTo>
                <a:lnTo>
                  <a:pt x="274320" y="153924"/>
                </a:lnTo>
                <a:close/>
              </a:path>
              <a:path w="1161414" h="367664">
                <a:moveTo>
                  <a:pt x="274320" y="362712"/>
                </a:moveTo>
                <a:lnTo>
                  <a:pt x="233172" y="362712"/>
                </a:lnTo>
                <a:lnTo>
                  <a:pt x="233172" y="192024"/>
                </a:lnTo>
                <a:lnTo>
                  <a:pt x="274320" y="192024"/>
                </a:lnTo>
                <a:lnTo>
                  <a:pt x="274320" y="36271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6596" y="3662172"/>
            <a:ext cx="2061971" cy="355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3911" y="2595372"/>
            <a:ext cx="5370575" cy="47091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56104" y="3029711"/>
            <a:ext cx="5347970" cy="26034"/>
          </a:xfrm>
          <a:custGeom>
            <a:avLst/>
            <a:gdLst/>
            <a:ahLst/>
            <a:cxnLst/>
            <a:rect l="l" t="t" r="r" b="b"/>
            <a:pathLst>
              <a:path w="5347970" h="26035">
                <a:moveTo>
                  <a:pt x="5347716" y="25908"/>
                </a:moveTo>
                <a:lnTo>
                  <a:pt x="0" y="25908"/>
                </a:lnTo>
                <a:lnTo>
                  <a:pt x="0" y="0"/>
                </a:lnTo>
                <a:lnTo>
                  <a:pt x="5347716" y="0"/>
                </a:lnTo>
                <a:lnTo>
                  <a:pt x="5347716" y="25908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A2E17-04C4-832A-319B-B255E4A3C794}"/>
              </a:ext>
            </a:extLst>
          </p:cNvPr>
          <p:cNvSpPr/>
          <p:nvPr/>
        </p:nvSpPr>
        <p:spPr>
          <a:xfrm>
            <a:off x="3916866" y="4114800"/>
            <a:ext cx="2286000" cy="2316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Gyan Prakash Tripathi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D3E97-E21A-D000-15C5-73885DB6D501}"/>
              </a:ext>
            </a:extLst>
          </p:cNvPr>
          <p:cNvSpPr/>
          <p:nvPr/>
        </p:nvSpPr>
        <p:spPr>
          <a:xfrm>
            <a:off x="3718932" y="5068601"/>
            <a:ext cx="2448622" cy="4709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Aug 08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3168" y="1871472"/>
            <a:ext cx="3290570" cy="2263140"/>
            <a:chOff x="963168" y="1871472"/>
            <a:chExt cx="3290570" cy="2263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104" y="1871472"/>
              <a:ext cx="2990087" cy="3962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168" y="1871472"/>
              <a:ext cx="3290315" cy="22631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9723" y="2116836"/>
            <a:ext cx="3668267" cy="2017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3168" y="4174235"/>
            <a:ext cx="3418331" cy="1929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29555" y="4174235"/>
            <a:ext cx="3546347" cy="19507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30557" y="6122872"/>
            <a:ext cx="551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all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above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variables,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Sale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price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increases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their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504" y="1859279"/>
            <a:ext cx="7591425" cy="3916679"/>
            <a:chOff x="984504" y="1859279"/>
            <a:chExt cx="7591425" cy="39166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1859279"/>
              <a:ext cx="4241291" cy="3916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960" y="2183891"/>
              <a:ext cx="4267200" cy="38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296" y="1859279"/>
              <a:ext cx="4241291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60" y="2183891"/>
              <a:ext cx="4267200" cy="38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504" y="2275332"/>
              <a:ext cx="3878579" cy="3500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068" y="2275331"/>
              <a:ext cx="3459480" cy="31714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09439" y="5382222"/>
            <a:ext cx="3234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multicollinearity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among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columns</a:t>
            </a:r>
            <a:r>
              <a:rPr sz="12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sale </a:t>
            </a:r>
            <a:r>
              <a:rPr sz="1200" spc="-2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price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OverallQual,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GarageCars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GarageArea,TotalBsmtSf</a:t>
            </a:r>
            <a:r>
              <a:rPr sz="1200" spc="1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1stFlrSF.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But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these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columns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high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correlation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target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also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927" y="1667255"/>
            <a:ext cx="2316479" cy="3017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5008" y="2013204"/>
            <a:ext cx="4823459" cy="4037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7155" y="2637512"/>
            <a:ext cx="19951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So</a:t>
            </a:r>
            <a:r>
              <a:rPr sz="1800" spc="40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many</a:t>
            </a:r>
            <a:r>
              <a:rPr sz="1800" spc="3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outliers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features.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We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removed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outliers </a:t>
            </a:r>
            <a:r>
              <a:rPr sz="1800" spc="-4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 interquartile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method.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317" y="1948722"/>
            <a:ext cx="17875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pc="-7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pc="-13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pc="-6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pc="10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pc="-4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pc="-13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pc="-40" dirty="0">
                <a:solidFill>
                  <a:srgbClr val="FFFFFF"/>
                </a:solidFill>
                <a:latin typeface="Georgia"/>
                <a:cs typeface="Georgia"/>
              </a:rPr>
              <a:t>g  </a:t>
            </a:r>
            <a:r>
              <a:rPr spc="-75" dirty="0">
                <a:solidFill>
                  <a:srgbClr val="FFFFFF"/>
                </a:solidFill>
                <a:latin typeface="Georgia"/>
                <a:cs typeface="Georgia"/>
              </a:rPr>
              <a:t>Outliers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683" y="3002280"/>
            <a:ext cx="3688080" cy="14813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00" y="1871472"/>
            <a:ext cx="4383023" cy="45872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6534" y="4944826"/>
            <a:ext cx="3054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see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box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plots,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outliers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removed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824" y="2116836"/>
            <a:ext cx="6243827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3503" y="2656332"/>
            <a:ext cx="4232148" cy="3028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1161" y="2902724"/>
            <a:ext cx="14293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Converted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all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categorical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columns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numerical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columns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1161" y="4274320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Label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encoder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0654" y="4423669"/>
            <a:ext cx="12687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By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standard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 scaler,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have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scaled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 data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one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range.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608" y="2033016"/>
            <a:ext cx="2773680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" y="2519172"/>
            <a:ext cx="2249423" cy="3185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119" y="3592068"/>
            <a:ext cx="3842003" cy="20802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96021" y="1875606"/>
            <a:ext cx="34093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FFFF"/>
                </a:solidFill>
                <a:latin typeface="Georgia"/>
                <a:cs typeface="Georgia"/>
              </a:rPr>
              <a:t>Applying</a:t>
            </a:r>
            <a:r>
              <a:rPr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pc="-6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pc="-60" dirty="0">
                <a:solidFill>
                  <a:srgbClr val="FFFFFF"/>
                </a:solidFill>
                <a:latin typeface="Georgia"/>
                <a:cs typeface="Georgia"/>
              </a:rPr>
              <a:t>5 </a:t>
            </a:r>
            <a:r>
              <a:rPr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pc="-100" dirty="0">
                <a:solidFill>
                  <a:srgbClr val="FFFFFF"/>
                </a:solidFill>
                <a:latin typeface="Georgia"/>
                <a:cs typeface="Georgia"/>
              </a:rPr>
              <a:t>different</a:t>
            </a:r>
            <a:r>
              <a:rPr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pc="-90" dirty="0">
                <a:solidFill>
                  <a:srgbClr val="FFFFFF"/>
                </a:solidFill>
                <a:latin typeface="Georgia"/>
                <a:cs typeface="Georgia"/>
              </a:rPr>
              <a:t>algorithms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09305" y="3306568"/>
            <a:ext cx="269748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LinearRegression(),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Lasso()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Ridge()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DecisionTreeRegressor()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90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KNeighborsRegressor()]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0224" y="1996439"/>
            <a:ext cx="7757159" cy="4157979"/>
            <a:chOff x="1030224" y="1996439"/>
            <a:chExt cx="7757159" cy="41579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824" y="1996439"/>
              <a:ext cx="7528559" cy="3627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24" y="2386583"/>
              <a:ext cx="4000499" cy="3767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74516" y="2860084"/>
            <a:ext cx="244665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Decision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/>
                <a:cs typeface="Georgia"/>
              </a:rPr>
              <a:t>tree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regressor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sz="18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overfitting.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Other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models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working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well.</a:t>
            </a:r>
            <a:r>
              <a:rPr sz="18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But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lasso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regression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having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less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train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/>
                <a:cs typeface="Georgia"/>
              </a:rPr>
              <a:t>test</a:t>
            </a:r>
            <a:r>
              <a:rPr sz="18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score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difference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least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mean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square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error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least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RMSE.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0" y="2049779"/>
            <a:ext cx="6768083" cy="3962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52035" y="2678692"/>
            <a:ext cx="2929890" cy="1777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29972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Forest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Regressor: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8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spc="-140" dirty="0">
                <a:solidFill>
                  <a:srgbClr val="FFFFFF"/>
                </a:solidFill>
                <a:latin typeface="Georgia"/>
                <a:cs typeface="Georgia"/>
              </a:rPr>
              <a:t>AdaBoostRegressor:</a:t>
            </a:r>
            <a:endParaRPr sz="16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/>
              <a:buChar char=""/>
            </a:pPr>
            <a:endParaRPr sz="155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spc="-140" dirty="0">
                <a:solidFill>
                  <a:srgbClr val="FFFFFF"/>
                </a:solidFill>
                <a:latin typeface="Georgia"/>
                <a:cs typeface="Georgia"/>
              </a:rPr>
              <a:t>GradientBoostingRegressor: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1191" y="3733800"/>
            <a:ext cx="5678423" cy="5623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1191" y="3002280"/>
            <a:ext cx="4498847" cy="4876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191" y="4539996"/>
            <a:ext cx="4975859" cy="5623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5997" y="5182579"/>
            <a:ext cx="8262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RandomForestRegressor and</a:t>
            </a:r>
            <a:r>
              <a:rPr sz="1800" spc="3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GradientBoostRegressor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spc="3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overfitting.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800" spc="3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800" spc="3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found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that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AdaBoostRegressor()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working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well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18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dataset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least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train</a:t>
            </a:r>
            <a:r>
              <a:rPr sz="18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score</a:t>
            </a:r>
            <a:r>
              <a:rPr sz="18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/>
                <a:cs typeface="Georgia"/>
              </a:rPr>
              <a:t>test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score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difference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given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less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RMSE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score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So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am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selecting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AdaBoostRegressor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final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Model.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59" y="1871472"/>
            <a:ext cx="6231635" cy="4008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587" y="2357627"/>
            <a:ext cx="6339839" cy="4008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8927" y="2898648"/>
            <a:ext cx="5899403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8548" y="1677461"/>
            <a:ext cx="2289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10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2800" b="1" spc="-130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2800" b="1" spc="-24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2800" b="1" spc="-170" dirty="0">
                <a:solidFill>
                  <a:srgbClr val="FFFFFF"/>
                </a:solidFill>
                <a:latin typeface="Georgia"/>
                <a:cs typeface="Georgia"/>
              </a:rPr>
              <a:t>tt</a:t>
            </a:r>
            <a:r>
              <a:rPr sz="2800" b="1" spc="-15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2800" b="1" spc="-34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800" b="1" spc="-19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2800" b="1" spc="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b="1" spc="-180" dirty="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sz="2800" b="1" spc="-575" dirty="0">
                <a:solidFill>
                  <a:srgbClr val="FFFFFF"/>
                </a:solidFill>
                <a:latin typeface="Georgia"/>
                <a:cs typeface="Georgia"/>
              </a:rPr>
              <a:t>_</a:t>
            </a:r>
            <a:r>
              <a:rPr sz="2800" b="1" spc="-17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2800" b="1" spc="-29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2800" b="1" spc="-32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2800" b="1" spc="-114" dirty="0">
                <a:solidFill>
                  <a:srgbClr val="FFFFFF"/>
                </a:solidFill>
                <a:latin typeface="Georgia"/>
                <a:cs typeface="Georgia"/>
              </a:rPr>
              <a:t>t  </a:t>
            </a:r>
            <a:r>
              <a:rPr sz="2800" b="1" spc="-110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2800" b="1" spc="-30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2800" b="1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800" b="1" spc="-340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2800" b="1" spc="-37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2800" b="1" spc="-29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2800" b="1" spc="-355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r>
              <a:rPr sz="2800" b="1" spc="-15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2800" b="1" spc="-23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2800" b="1" spc="-17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2800" b="1" spc="-12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2800" b="1" spc="-24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2800" b="1" spc="-37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800" b="1" spc="-38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2800" b="1" spc="40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2619756"/>
            <a:ext cx="2965703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3791" y="2179320"/>
            <a:ext cx="1347470" cy="372110"/>
            <a:chOff x="1383791" y="2179320"/>
            <a:chExt cx="1347470" cy="372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791" y="2179320"/>
              <a:ext cx="1272540" cy="3718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951" y="2241804"/>
              <a:ext cx="67056" cy="23317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851" y="4864608"/>
            <a:ext cx="728472" cy="2042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1995" y="2761488"/>
            <a:ext cx="1854707" cy="2545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7424" y="3110483"/>
            <a:ext cx="2927603" cy="2545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1995" y="3459480"/>
            <a:ext cx="3113531" cy="259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7424" y="3813048"/>
            <a:ext cx="1808987" cy="2042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3791" y="2179320"/>
            <a:ext cx="1272540" cy="3718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7424" y="4162044"/>
            <a:ext cx="2141219" cy="2545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3951" y="2241804"/>
            <a:ext cx="67056" cy="2331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82851" y="4511040"/>
            <a:ext cx="1731263" cy="2087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60092" y="4864608"/>
            <a:ext cx="1127759" cy="2042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5044" y="5213603"/>
            <a:ext cx="1452371" cy="2545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5044" y="5562600"/>
            <a:ext cx="1240536" cy="2087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82851" y="4864608"/>
            <a:ext cx="728472" cy="2042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51932" y="3189732"/>
            <a:ext cx="3211067" cy="27142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123" y="1996439"/>
            <a:ext cx="131063" cy="548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680" y="1787651"/>
            <a:ext cx="3061716" cy="446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8679" y="1787651"/>
            <a:ext cx="2279903" cy="446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1123" y="1996439"/>
            <a:ext cx="131063" cy="548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8255" y="2350008"/>
            <a:ext cx="2720340" cy="18089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1559" y="2307336"/>
            <a:ext cx="2799588" cy="18348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8255" y="4248911"/>
            <a:ext cx="2670047" cy="17221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0769" y="3824711"/>
            <a:ext cx="675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1800" spc="-8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l 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Value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4499" y="6036031"/>
            <a:ext cx="154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Predicted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Value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9" y="2049779"/>
            <a:ext cx="2051304" cy="321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4184" y="2596399"/>
            <a:ext cx="7360920" cy="322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185420" algn="l"/>
              </a:tabLst>
            </a:pP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done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complete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Georgia"/>
                <a:cs typeface="Georgia"/>
              </a:rPr>
              <a:t>EDA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process,</a:t>
            </a:r>
            <a:r>
              <a:rPr sz="12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getting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insights,</a:t>
            </a:r>
            <a:r>
              <a:rPr sz="1200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feature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engineering,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visualization</a:t>
            </a:r>
            <a:r>
              <a:rPr sz="12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/>
                <a:cs typeface="Georgia"/>
              </a:rPr>
              <a:t>well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so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after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all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these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steps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one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go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prediction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machine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learning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model-making</a:t>
            </a:r>
            <a:r>
              <a:rPr sz="12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steps.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/>
              <a:cs typeface="Georgia"/>
            </a:endParaRPr>
          </a:p>
          <a:p>
            <a:pPr marL="184785" marR="130810" indent="-1727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185420" algn="l"/>
              </a:tabLst>
            </a:pP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training</a:t>
            </a:r>
            <a:r>
              <a:rPr sz="12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test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file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separately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available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us.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both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numerical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categorical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types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features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both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datasets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dependent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variable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200" spc="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train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i.e.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price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numerical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type.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/>
                <a:cs typeface="Georgia"/>
              </a:rPr>
              <a:t>So,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I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applied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regression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method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prediction.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/>
              <a:cs typeface="Georgia"/>
            </a:endParaRPr>
          </a:p>
          <a:p>
            <a:pPr marL="184785" marR="112395" indent="-172720" algn="just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Georgia"/>
                <a:cs typeface="Georgia"/>
              </a:rPr>
              <a:t>Once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has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been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cleaned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both 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test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train datasets,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Label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encoding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applied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them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convert them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into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Numerical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ones.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I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trained the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model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five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different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algorithms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but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most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models,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train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test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was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having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high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variance,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sz="12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was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overfitting.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/>
              <a:cs typeface="Georgia"/>
            </a:endParaRPr>
          </a:p>
          <a:p>
            <a:pPr marL="184785" marR="248920" indent="-172720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Georgia"/>
                <a:cs typeface="Georgia"/>
              </a:rPr>
              <a:t>Only 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Ada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Boost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regressor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worked </a:t>
            </a:r>
            <a:r>
              <a:rPr sz="1200" spc="-20" dirty="0">
                <a:solidFill>
                  <a:srgbClr val="FFFFFF"/>
                </a:solidFill>
                <a:latin typeface="Georgia"/>
                <a:cs typeface="Georgia"/>
              </a:rPr>
              <a:t>well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out </a:t>
            </a:r>
            <a:r>
              <a:rPr sz="1200" spc="-1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/>
                <a:cs typeface="Georgia"/>
              </a:rPr>
              <a:t>all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models,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as </a:t>
            </a:r>
            <a:r>
              <a:rPr sz="1200" spc="-50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was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less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difference between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train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 score </a:t>
            </a:r>
            <a:r>
              <a:rPr sz="1200" spc="-2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/>
                <a:cs typeface="Georgia"/>
              </a:rPr>
              <a:t>test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score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RMSE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was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also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Georgia"/>
                <a:cs typeface="Georgia"/>
              </a:rPr>
              <a:t>low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hence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used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12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final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sz="12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/>
                <a:cs typeface="Georgia"/>
              </a:rPr>
              <a:t>done</a:t>
            </a:r>
            <a:r>
              <a:rPr sz="12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/>
                <a:cs typeface="Georgia"/>
              </a:rPr>
              <a:t>further</a:t>
            </a:r>
            <a:r>
              <a:rPr sz="12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/>
                <a:cs typeface="Georgia"/>
              </a:rPr>
              <a:t>processing.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/>
              <a:cs typeface="Georgia"/>
            </a:endParaRPr>
          </a:p>
          <a:p>
            <a:pPr marL="184785" marR="200660" indent="-172720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b="1" spc="-90" dirty="0">
                <a:solidFill>
                  <a:srgbClr val="FFFFFF"/>
                </a:solidFill>
                <a:latin typeface="Georgia"/>
                <a:cs typeface="Georgia"/>
              </a:rPr>
              <a:t>After </a:t>
            </a:r>
            <a:r>
              <a:rPr sz="1400" b="1" spc="-114" dirty="0">
                <a:solidFill>
                  <a:srgbClr val="FFFFFF"/>
                </a:solidFill>
                <a:latin typeface="Georgia"/>
                <a:cs typeface="Georgia"/>
              </a:rPr>
              <a:t>applying </a:t>
            </a:r>
            <a:r>
              <a:rPr sz="1400" b="1" spc="-155" dirty="0">
                <a:solidFill>
                  <a:srgbClr val="FFFFFF"/>
                </a:solidFill>
                <a:latin typeface="Georgia"/>
                <a:cs typeface="Georgia"/>
              </a:rPr>
              <a:t>hyperparameter</a:t>
            </a:r>
            <a:r>
              <a:rPr sz="1400" b="1" spc="-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/>
                <a:cs typeface="Georgia"/>
              </a:rPr>
              <a:t>tuning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Georgia"/>
                <a:cs typeface="Georgia"/>
              </a:rPr>
              <a:t>I </a:t>
            </a:r>
            <a:r>
              <a:rPr sz="1400" b="1" spc="-100" dirty="0">
                <a:solidFill>
                  <a:srgbClr val="FFFFFF"/>
                </a:solidFill>
                <a:latin typeface="Georgia"/>
                <a:cs typeface="Georgia"/>
              </a:rPr>
              <a:t>got </a:t>
            </a:r>
            <a:r>
              <a:rPr sz="1400" b="1" spc="-155" dirty="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sz="1400" b="1" spc="-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55" dirty="0">
                <a:solidFill>
                  <a:srgbClr val="FFFFFF"/>
                </a:solidFill>
                <a:latin typeface="Georgia"/>
                <a:cs typeface="Georgia"/>
              </a:rPr>
              <a:t>accuracy(r2_score)</a:t>
            </a:r>
            <a:r>
              <a:rPr sz="1400" b="1" spc="-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400" b="1" spc="-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70" dirty="0">
                <a:solidFill>
                  <a:srgbClr val="FFFFFF"/>
                </a:solidFill>
                <a:latin typeface="Georgia"/>
                <a:cs typeface="Georgia"/>
              </a:rPr>
              <a:t>86%</a:t>
            </a:r>
            <a:r>
              <a:rPr sz="1400" b="1" spc="-1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55" dirty="0">
                <a:solidFill>
                  <a:srgbClr val="FFFFFF"/>
                </a:solidFill>
                <a:latin typeface="Georgia"/>
                <a:cs typeface="Georgia"/>
              </a:rPr>
              <a:t>from</a:t>
            </a:r>
            <a:r>
              <a:rPr sz="1400" b="1" spc="-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00" b="1" spc="-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00" dirty="0">
                <a:solidFill>
                  <a:srgbClr val="FFFFFF"/>
                </a:solidFill>
                <a:latin typeface="Georgia"/>
                <a:cs typeface="Georgia"/>
              </a:rPr>
              <a:t>Ada </a:t>
            </a:r>
            <a:r>
              <a:rPr sz="1400" b="1" spc="-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/>
                <a:cs typeface="Georgia"/>
              </a:rPr>
              <a:t>Boost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40" dirty="0">
                <a:solidFill>
                  <a:srgbClr val="FFFFFF"/>
                </a:solidFill>
                <a:latin typeface="Georgia"/>
                <a:cs typeface="Georgia"/>
              </a:rPr>
              <a:t>Regressor</a:t>
            </a:r>
            <a:r>
              <a:rPr sz="1400" b="1" spc="-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50" dirty="0">
                <a:solidFill>
                  <a:srgbClr val="FFFFFF"/>
                </a:solidFill>
                <a:latin typeface="Georgia"/>
                <a:cs typeface="Georgia"/>
              </a:rPr>
              <a:t>model</a:t>
            </a:r>
            <a:r>
              <a:rPr sz="1400" b="1" spc="-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which</a:t>
            </a:r>
            <a:r>
              <a:rPr sz="1400" b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00" dirty="0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sz="1400" b="1" spc="-13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400" b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Georgia"/>
                <a:cs typeface="Georgia"/>
              </a:rPr>
              <a:t>good</a:t>
            </a:r>
            <a:r>
              <a:rPr sz="1400" b="1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/>
                <a:cs typeface="Georgia"/>
              </a:rPr>
              <a:t>score. 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Then </a:t>
            </a:r>
            <a:r>
              <a:rPr sz="1400" b="1" spc="-85" dirty="0">
                <a:solidFill>
                  <a:srgbClr val="FFFFFF"/>
                </a:solidFill>
                <a:latin typeface="Georgia"/>
                <a:cs typeface="Georgia"/>
              </a:rPr>
              <a:t>I </a:t>
            </a:r>
            <a:r>
              <a:rPr sz="1400" b="1" spc="-125" dirty="0">
                <a:solidFill>
                  <a:srgbClr val="FFFFFF"/>
                </a:solidFill>
                <a:latin typeface="Georgia"/>
                <a:cs typeface="Georgia"/>
              </a:rPr>
              <a:t>applied</a:t>
            </a:r>
            <a:r>
              <a:rPr sz="1400" b="1" spc="1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/>
                <a:cs typeface="Georgia"/>
              </a:rPr>
              <a:t>that </a:t>
            </a:r>
            <a:r>
              <a:rPr sz="1400" b="1" spc="-145" dirty="0">
                <a:solidFill>
                  <a:srgbClr val="FFFFFF"/>
                </a:solidFill>
                <a:latin typeface="Georgia"/>
                <a:cs typeface="Georgia"/>
              </a:rPr>
              <a:t>score</a:t>
            </a:r>
            <a:r>
              <a:rPr sz="1400" b="1" spc="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/>
                <a:cs typeface="Georgia"/>
              </a:rPr>
              <a:t>to </a:t>
            </a:r>
            <a:r>
              <a:rPr sz="1400" b="1" spc="-130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00" b="1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/>
                <a:cs typeface="Georgia"/>
              </a:rPr>
              <a:t>test </a:t>
            </a:r>
            <a:r>
              <a:rPr sz="1400" b="1" spc="-130" dirty="0">
                <a:solidFill>
                  <a:srgbClr val="FFFFFF"/>
                </a:solidFill>
                <a:latin typeface="Georgia"/>
                <a:cs typeface="Georgia"/>
              </a:rPr>
              <a:t>dataset </a:t>
            </a:r>
            <a:r>
              <a:rPr sz="1400" b="1" spc="-3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400" b="1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Georgia"/>
                <a:cs typeface="Georgia"/>
              </a:rPr>
              <a:t>get</a:t>
            </a:r>
            <a:r>
              <a:rPr sz="1400" b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400" b="1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target</a:t>
            </a:r>
            <a:r>
              <a:rPr sz="1400" b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/>
                <a:cs typeface="Georgia"/>
              </a:rPr>
              <a:t>variable</a:t>
            </a:r>
            <a:r>
              <a:rPr sz="1400" b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/>
                <a:cs typeface="Georgia"/>
              </a:rPr>
              <a:t>which</a:t>
            </a:r>
            <a:r>
              <a:rPr sz="1400" b="1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400" b="1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/>
                <a:cs typeface="Georgia"/>
              </a:rPr>
              <a:t>price.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1996440"/>
            <a:ext cx="1286255" cy="300227"/>
          </a:xfrm>
          <a:prstGeom prst="rect">
            <a:avLst/>
          </a:prstGeom>
        </p:spPr>
      </p:pic>
      <p:pic>
        <p:nvPicPr>
          <p:cNvPr id="1026" name="Picture 2" descr="68,473 Thank You Stock Photos, Pictures &amp; Royalty-Free Images - iStock">
            <a:extLst>
              <a:ext uri="{FF2B5EF4-FFF2-40B4-BE49-F238E27FC236}">
                <a16:creationId xmlns:a16="http://schemas.microsoft.com/office/drawing/2014/main" id="{C689AF2E-F555-E9B9-3066-A2710BC6F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048000"/>
            <a:ext cx="4057650" cy="2141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8824" y="2150364"/>
            <a:ext cx="803275" cy="288290"/>
            <a:chOff x="1258824" y="2150364"/>
            <a:chExt cx="803275" cy="288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824" y="2150364"/>
              <a:ext cx="803147" cy="288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824" y="2150364"/>
              <a:ext cx="803147" cy="2880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79" y="2138172"/>
            <a:ext cx="1885187" cy="3749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8521" y="2789830"/>
            <a:ext cx="6103620" cy="24949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Checking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Datasets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pc="45" dirty="0">
                <a:solidFill>
                  <a:srgbClr val="FFFFFF"/>
                </a:solidFill>
                <a:latin typeface="Tahoma"/>
                <a:cs typeface="Tahoma"/>
              </a:rPr>
              <a:t>Checking the columns</a:t>
            </a: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Checking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independent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nu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Checking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dropping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unwanted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columns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Checking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Categorical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columns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numerical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columns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632" y="2020824"/>
            <a:ext cx="4448555" cy="321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475" y="2401285"/>
            <a:ext cx="346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77777"/>
              <a:buFont typeface="Segoe UI Symbol"/>
              <a:buChar char="❖"/>
              <a:tabLst>
                <a:tab pos="329565" algn="l"/>
                <a:tab pos="330200" algn="l"/>
              </a:tabLst>
            </a:pP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Top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columns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values: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4475" y="4321582"/>
            <a:ext cx="692277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77777"/>
              <a:buFont typeface="Segoe UI Symbol"/>
              <a:buChar char="❖"/>
              <a:tabLst>
                <a:tab pos="329565" algn="l"/>
                <a:tab pos="330200" algn="l"/>
              </a:tabLst>
            </a:pPr>
            <a:r>
              <a:rPr sz="1800" spc="110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“Null”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actually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“Not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Available”</a:t>
            </a:r>
            <a:endParaRPr sz="1800">
              <a:latin typeface="Tahoma"/>
              <a:cs typeface="Tahoma"/>
            </a:endParaRPr>
          </a:p>
          <a:p>
            <a:pPr marL="786765" marR="5080" lvl="1" indent="-317500">
              <a:lnSpc>
                <a:spcPct val="100000"/>
              </a:lnSpc>
              <a:buSzPct val="77777"/>
              <a:buFont typeface="Segoe UI Symbol"/>
              <a:buChar char="➢"/>
              <a:tabLst>
                <a:tab pos="786765" algn="l"/>
                <a:tab pos="78740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Example: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PoolQC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8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Pool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quality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Available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means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“No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Pool”</a:t>
            </a:r>
            <a:endParaRPr sz="1800">
              <a:latin typeface="Tahoma"/>
              <a:cs typeface="Tahoma"/>
            </a:endParaRPr>
          </a:p>
          <a:p>
            <a:pPr marL="786765" lvl="1" indent="-318135">
              <a:lnSpc>
                <a:spcPct val="100000"/>
              </a:lnSpc>
              <a:buSzPct val="77777"/>
              <a:buFont typeface="Segoe UI Symbol"/>
              <a:buChar char="➢"/>
              <a:tabLst>
                <a:tab pos="786765" algn="l"/>
                <a:tab pos="787400" algn="l"/>
              </a:tabLst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Update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meaningful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“Null_object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col”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“Not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Available”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/>
              <a:cs typeface="Tahoma"/>
            </a:endParaRPr>
          </a:p>
          <a:p>
            <a:pPr marL="786765" marR="495934" indent="-317500">
              <a:lnSpc>
                <a:spcPct val="100000"/>
              </a:lnSpc>
              <a:buSzPct val="77777"/>
              <a:buFont typeface="Wingdings"/>
              <a:buChar char=""/>
              <a:tabLst>
                <a:tab pos="786765" algn="l"/>
                <a:tab pos="787400" algn="l"/>
              </a:tabLst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numerical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columns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LotFrontage,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GarageYrBlt,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MasVnrArea,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replace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91" y="2670048"/>
            <a:ext cx="8106155" cy="1310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2163" y="1830324"/>
            <a:ext cx="6096000" cy="396240"/>
            <a:chOff x="1312163" y="1830324"/>
            <a:chExt cx="6096000" cy="396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163" y="1830324"/>
              <a:ext cx="4498848" cy="3962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2808" y="2020824"/>
              <a:ext cx="99060" cy="33655"/>
            </a:xfrm>
            <a:custGeom>
              <a:avLst/>
              <a:gdLst/>
              <a:ahLst/>
              <a:cxnLst/>
              <a:rect l="l" t="t" r="r" b="b"/>
              <a:pathLst>
                <a:path w="99060" h="33655">
                  <a:moveTo>
                    <a:pt x="88392" y="33528"/>
                  </a:moveTo>
                  <a:lnTo>
                    <a:pt x="78152" y="32646"/>
                  </a:lnTo>
                  <a:lnTo>
                    <a:pt x="68199" y="32194"/>
                  </a:lnTo>
                  <a:lnTo>
                    <a:pt x="42052" y="32027"/>
                  </a:lnTo>
                  <a:lnTo>
                    <a:pt x="31242" y="32194"/>
                  </a:lnTo>
                  <a:lnTo>
                    <a:pt x="18145" y="32646"/>
                  </a:lnTo>
                  <a:lnTo>
                    <a:pt x="3048" y="33528"/>
                  </a:lnTo>
                  <a:lnTo>
                    <a:pt x="0" y="30480"/>
                  </a:lnTo>
                  <a:lnTo>
                    <a:pt x="9144" y="3048"/>
                  </a:lnTo>
                  <a:lnTo>
                    <a:pt x="47244" y="3048"/>
                  </a:lnTo>
                  <a:lnTo>
                    <a:pt x="60650" y="2786"/>
                  </a:lnTo>
                  <a:lnTo>
                    <a:pt x="73342" y="2095"/>
                  </a:lnTo>
                  <a:lnTo>
                    <a:pt x="85177" y="1119"/>
                  </a:lnTo>
                  <a:lnTo>
                    <a:pt x="96012" y="0"/>
                  </a:lnTo>
                  <a:lnTo>
                    <a:pt x="99060" y="3048"/>
                  </a:lnTo>
                  <a:lnTo>
                    <a:pt x="95892" y="10167"/>
                  </a:lnTo>
                  <a:lnTo>
                    <a:pt x="93154" y="17716"/>
                  </a:lnTo>
                  <a:lnTo>
                    <a:pt x="88392" y="3352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163" y="1830324"/>
              <a:ext cx="6096000" cy="3962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02808" y="2020824"/>
              <a:ext cx="99060" cy="33655"/>
            </a:xfrm>
            <a:custGeom>
              <a:avLst/>
              <a:gdLst/>
              <a:ahLst/>
              <a:cxnLst/>
              <a:rect l="l" t="t" r="r" b="b"/>
              <a:pathLst>
                <a:path w="99060" h="33655">
                  <a:moveTo>
                    <a:pt x="88392" y="33528"/>
                  </a:moveTo>
                  <a:lnTo>
                    <a:pt x="78152" y="32646"/>
                  </a:lnTo>
                  <a:lnTo>
                    <a:pt x="68199" y="32194"/>
                  </a:lnTo>
                  <a:lnTo>
                    <a:pt x="42052" y="32027"/>
                  </a:lnTo>
                  <a:lnTo>
                    <a:pt x="31242" y="32194"/>
                  </a:lnTo>
                  <a:lnTo>
                    <a:pt x="18145" y="32646"/>
                  </a:lnTo>
                  <a:lnTo>
                    <a:pt x="3048" y="33528"/>
                  </a:lnTo>
                  <a:lnTo>
                    <a:pt x="0" y="30480"/>
                  </a:lnTo>
                  <a:lnTo>
                    <a:pt x="9144" y="3048"/>
                  </a:lnTo>
                  <a:lnTo>
                    <a:pt x="47244" y="3048"/>
                  </a:lnTo>
                  <a:lnTo>
                    <a:pt x="60650" y="2786"/>
                  </a:lnTo>
                  <a:lnTo>
                    <a:pt x="73342" y="2095"/>
                  </a:lnTo>
                  <a:lnTo>
                    <a:pt x="85177" y="1119"/>
                  </a:lnTo>
                  <a:lnTo>
                    <a:pt x="96012" y="0"/>
                  </a:lnTo>
                  <a:lnTo>
                    <a:pt x="99060" y="3048"/>
                  </a:lnTo>
                  <a:lnTo>
                    <a:pt x="95892" y="10167"/>
                  </a:lnTo>
                  <a:lnTo>
                    <a:pt x="93154" y="17716"/>
                  </a:lnTo>
                  <a:lnTo>
                    <a:pt x="88392" y="3352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1680" y="1830324"/>
              <a:ext cx="1586483" cy="31699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5295" y="2656332"/>
            <a:ext cx="3680459" cy="24795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286755" y="2747772"/>
            <a:ext cx="3584575" cy="2821305"/>
            <a:chOff x="5286755" y="2747772"/>
            <a:chExt cx="3584575" cy="28213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6755" y="2747772"/>
              <a:ext cx="3584448" cy="2392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8047" y="5129784"/>
              <a:ext cx="1697735" cy="4389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93635" y="5645917"/>
            <a:ext cx="6214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Since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target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column</a:t>
            </a:r>
            <a:r>
              <a:rPr sz="18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skewed</a:t>
            </a:r>
            <a:r>
              <a:rPr sz="18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towards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right.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So</a:t>
            </a:r>
            <a:r>
              <a:rPr sz="1800" spc="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applying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log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transformation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8759" y="5175503"/>
            <a:ext cx="1525524" cy="4008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11680" y="2363260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Before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removing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skewness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8360" y="2355558"/>
            <a:ext cx="244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After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removing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skewness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59" y="1772411"/>
            <a:ext cx="5091683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804" y="2266188"/>
            <a:ext cx="8442960" cy="3950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607" y="1837458"/>
            <a:ext cx="6367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800" kern="1200" spc="-55" dirty="0">
                <a:solidFill>
                  <a:srgbClr val="FFFFFF"/>
                </a:solidFill>
                <a:latin typeface="Georgia"/>
                <a:ea typeface="+mn-ea"/>
              </a:rPr>
              <a:t>Numerical Features Analysis Cont..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460" y="2299716"/>
            <a:ext cx="8281416" cy="32430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2561" y="5495005"/>
            <a:ext cx="73704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Here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all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numerical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columns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we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can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see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through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scatter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plot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that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many </a:t>
            </a:r>
            <a:r>
              <a:rPr sz="18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numerical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features are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skewed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on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either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left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side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or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right side. 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Also, </a:t>
            </a:r>
            <a:r>
              <a:rPr sz="1800" spc="-70" dirty="0">
                <a:solidFill>
                  <a:srgbClr val="FFFFFF"/>
                </a:solidFill>
                <a:latin typeface="Georgia"/>
                <a:cs typeface="Georgia"/>
              </a:rPr>
              <a:t>there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so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many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outliers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features.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0" y="2025395"/>
            <a:ext cx="5426964" cy="3916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975" y="2470403"/>
            <a:ext cx="8260079" cy="3541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239" y="2061972"/>
            <a:ext cx="7961630" cy="3415665"/>
            <a:chOff x="1158239" y="2061972"/>
            <a:chExt cx="7961630" cy="34156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79" y="2061972"/>
              <a:ext cx="6370319" cy="3977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239" y="2061972"/>
              <a:ext cx="7961376" cy="341528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90931" y="5493442"/>
            <a:ext cx="6873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Georgia"/>
                <a:cs typeface="Georgia"/>
              </a:rPr>
              <a:t>Through</a:t>
            </a:r>
            <a:r>
              <a:rPr sz="1800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/>
                <a:cs typeface="Georgia"/>
              </a:rPr>
              <a:t>bar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charts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different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categorical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columns,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see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unique </a:t>
            </a:r>
            <a:r>
              <a:rPr sz="1800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/>
                <a:cs typeface="Georgia"/>
              </a:rPr>
              <a:t>values</a:t>
            </a:r>
            <a:r>
              <a:rPr sz="18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value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/>
                <a:cs typeface="Georgia"/>
              </a:rPr>
              <a:t>counts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1800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/>
                <a:cs typeface="Georgia"/>
              </a:rPr>
              <a:t>categorical</a:t>
            </a:r>
            <a:r>
              <a:rPr sz="1800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/>
                <a:cs typeface="Georgia"/>
              </a:rPr>
              <a:t>features.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625</Words>
  <Application>Microsoft Office PowerPoint</Application>
  <PresentationFormat>Custom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MT</vt:lpstr>
      <vt:lpstr>Calibri</vt:lpstr>
      <vt:lpstr>Georgia</vt:lpstr>
      <vt:lpstr>Segoe UI 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Features Analysis Cont..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Removing  Outliers</vt:lpstr>
      <vt:lpstr>PowerPoint Presentation</vt:lpstr>
      <vt:lpstr>Applying on 5  different algorithms</vt:lpstr>
      <vt:lpstr>PowerPoint Presentation</vt:lpstr>
      <vt:lpstr>PowerPoint Presentation</vt:lpstr>
      <vt:lpstr>PowerPoint Presentation</vt:lpstr>
      <vt:lpstr>Plotting y_test  vs predictions.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Housing Price Prediction Case study.pptx</dc:title>
  <dc:creator>X1</dc:creator>
  <cp:lastModifiedBy>Gyan Tripathi - TALENT</cp:lastModifiedBy>
  <cp:revision>1</cp:revision>
  <dcterms:created xsi:type="dcterms:W3CDTF">2022-08-08T20:12:37Z</dcterms:created>
  <dcterms:modified xsi:type="dcterms:W3CDTF">2022-08-08T20:37:20Z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2022-06-24T00:00:00Z</vt:filetime>
  </property>
  <property fmtid="{D5CDD505-2E9C-101B-9397-08002B2CF9AE}" pid="3" name="LastSaved">
    <vt:filetime>2022-08-08T00:00:00Z</vt:filetime>
  </property>
</Properties>
</file>